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920896-F5C7-45D7-AACC-AD9530ADBF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0D66BA-43EF-4B3E-A8DD-E02D3AA8785C}">
      <dgm:prSet/>
      <dgm:spPr/>
      <dgm:t>
        <a:bodyPr/>
        <a:lstStyle/>
        <a:p>
          <a:r>
            <a:rPr lang="en-US" b="0" i="0" baseline="0"/>
            <a:t>Process tree visualization confirms standard Windows process lineage.</a:t>
          </a:r>
          <a:endParaRPr lang="en-US"/>
        </a:p>
      </dgm:t>
    </dgm:pt>
    <dgm:pt modelId="{358C72E0-659D-4075-9AC3-AE8CCD99BB75}" type="parTrans" cxnId="{C10C4ACD-A8C6-41C6-90D6-7E0B27F115CB}">
      <dgm:prSet/>
      <dgm:spPr/>
      <dgm:t>
        <a:bodyPr/>
        <a:lstStyle/>
        <a:p>
          <a:endParaRPr lang="en-US"/>
        </a:p>
      </dgm:t>
    </dgm:pt>
    <dgm:pt modelId="{4740CDED-A61D-40E6-AB63-8C0121D933E9}" type="sibTrans" cxnId="{C10C4ACD-A8C6-41C6-90D6-7E0B27F115CB}">
      <dgm:prSet/>
      <dgm:spPr/>
      <dgm:t>
        <a:bodyPr/>
        <a:lstStyle/>
        <a:p>
          <a:endParaRPr lang="en-US"/>
        </a:p>
      </dgm:t>
    </dgm:pt>
    <dgm:pt modelId="{758BB208-8DD6-45FC-AA36-7B4FCFD85FF0}">
      <dgm:prSet/>
      <dgm:spPr/>
      <dgm:t>
        <a:bodyPr/>
        <a:lstStyle/>
        <a:p>
          <a:r>
            <a:rPr lang="en-US" b="0" i="0" baseline="0"/>
            <a:t>explorer.exe → cmd.exe → conhost.exe relationships reflect routine user operations.</a:t>
          </a:r>
          <a:endParaRPr lang="en-US"/>
        </a:p>
      </dgm:t>
    </dgm:pt>
    <dgm:pt modelId="{EFC72F00-914A-4922-BB72-E8595C426614}" type="parTrans" cxnId="{0E53E300-D21D-42E8-AA76-32660FFFD44A}">
      <dgm:prSet/>
      <dgm:spPr/>
      <dgm:t>
        <a:bodyPr/>
        <a:lstStyle/>
        <a:p>
          <a:endParaRPr lang="en-US"/>
        </a:p>
      </dgm:t>
    </dgm:pt>
    <dgm:pt modelId="{64621E6D-ED5B-402D-BA10-420D7D63C4A4}" type="sibTrans" cxnId="{0E53E300-D21D-42E8-AA76-32660FFFD44A}">
      <dgm:prSet/>
      <dgm:spPr/>
      <dgm:t>
        <a:bodyPr/>
        <a:lstStyle/>
        <a:p>
          <a:endParaRPr lang="en-US"/>
        </a:p>
      </dgm:t>
    </dgm:pt>
    <dgm:pt modelId="{4D03598A-98E5-407C-AC0D-D8AC166AF96C}">
      <dgm:prSet/>
      <dgm:spPr/>
      <dgm:t>
        <a:bodyPr/>
        <a:lstStyle/>
        <a:p>
          <a:r>
            <a:rPr lang="en-US" b="0" i="0" baseline="0"/>
            <a:t>No memory acquisition tools, credential harvesting tools, or suspicious command paths detected.</a:t>
          </a:r>
          <a:endParaRPr lang="en-US"/>
        </a:p>
      </dgm:t>
    </dgm:pt>
    <dgm:pt modelId="{F65AF426-A7D5-4802-8B3E-D525268640B6}" type="parTrans" cxnId="{108B2FA4-279A-4AF7-87FC-05059D5A2754}">
      <dgm:prSet/>
      <dgm:spPr/>
      <dgm:t>
        <a:bodyPr/>
        <a:lstStyle/>
        <a:p>
          <a:endParaRPr lang="en-US"/>
        </a:p>
      </dgm:t>
    </dgm:pt>
    <dgm:pt modelId="{F33AF8C2-D882-4884-83A1-5BA1789820B7}" type="sibTrans" cxnId="{108B2FA4-279A-4AF7-87FC-05059D5A2754}">
      <dgm:prSet/>
      <dgm:spPr/>
      <dgm:t>
        <a:bodyPr/>
        <a:lstStyle/>
        <a:p>
          <a:endParaRPr lang="en-US"/>
        </a:p>
      </dgm:t>
    </dgm:pt>
    <dgm:pt modelId="{FCB6C70C-C495-4F77-851D-B51A5F579F6C}" type="pres">
      <dgm:prSet presAssocID="{4F920896-F5C7-45D7-AACC-AD9530ADBF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DCA1205-995D-4ED9-BD62-010EEF581E7A}" type="pres">
      <dgm:prSet presAssocID="{180D66BA-43EF-4B3E-A8DD-E02D3AA8785C}" presName="hierRoot1" presStyleCnt="0"/>
      <dgm:spPr/>
    </dgm:pt>
    <dgm:pt modelId="{7999F2E6-5F43-45C9-8B07-07C6A5988BF6}" type="pres">
      <dgm:prSet presAssocID="{180D66BA-43EF-4B3E-A8DD-E02D3AA8785C}" presName="composite" presStyleCnt="0"/>
      <dgm:spPr/>
    </dgm:pt>
    <dgm:pt modelId="{4F35A14D-7933-4CE5-B141-C95818BB4132}" type="pres">
      <dgm:prSet presAssocID="{180D66BA-43EF-4B3E-A8DD-E02D3AA8785C}" presName="background" presStyleLbl="node0" presStyleIdx="0" presStyleCnt="3"/>
      <dgm:spPr/>
    </dgm:pt>
    <dgm:pt modelId="{EB7E40EB-B8D8-4D2F-877D-B22FC1F59746}" type="pres">
      <dgm:prSet presAssocID="{180D66BA-43EF-4B3E-A8DD-E02D3AA8785C}" presName="text" presStyleLbl="fgAcc0" presStyleIdx="0" presStyleCnt="3">
        <dgm:presLayoutVars>
          <dgm:chPref val="3"/>
        </dgm:presLayoutVars>
      </dgm:prSet>
      <dgm:spPr/>
    </dgm:pt>
    <dgm:pt modelId="{4A39223C-FB26-4CA2-AAE0-CB70AF376C49}" type="pres">
      <dgm:prSet presAssocID="{180D66BA-43EF-4B3E-A8DD-E02D3AA8785C}" presName="hierChild2" presStyleCnt="0"/>
      <dgm:spPr/>
    </dgm:pt>
    <dgm:pt modelId="{69E39CD2-FC9F-442C-B459-65CA78215560}" type="pres">
      <dgm:prSet presAssocID="{758BB208-8DD6-45FC-AA36-7B4FCFD85FF0}" presName="hierRoot1" presStyleCnt="0"/>
      <dgm:spPr/>
    </dgm:pt>
    <dgm:pt modelId="{EA7C2485-7143-4125-9280-3BBB48D5A07E}" type="pres">
      <dgm:prSet presAssocID="{758BB208-8DD6-45FC-AA36-7B4FCFD85FF0}" presName="composite" presStyleCnt="0"/>
      <dgm:spPr/>
    </dgm:pt>
    <dgm:pt modelId="{0EBC3691-BD74-418C-A3DC-C7E31642DCA9}" type="pres">
      <dgm:prSet presAssocID="{758BB208-8DD6-45FC-AA36-7B4FCFD85FF0}" presName="background" presStyleLbl="node0" presStyleIdx="1" presStyleCnt="3"/>
      <dgm:spPr/>
    </dgm:pt>
    <dgm:pt modelId="{1BBA1020-3169-47F7-86F4-083747077907}" type="pres">
      <dgm:prSet presAssocID="{758BB208-8DD6-45FC-AA36-7B4FCFD85FF0}" presName="text" presStyleLbl="fgAcc0" presStyleIdx="1" presStyleCnt="3">
        <dgm:presLayoutVars>
          <dgm:chPref val="3"/>
        </dgm:presLayoutVars>
      </dgm:prSet>
      <dgm:spPr/>
    </dgm:pt>
    <dgm:pt modelId="{CC6D9B4E-C856-4A65-AC92-CEF722892713}" type="pres">
      <dgm:prSet presAssocID="{758BB208-8DD6-45FC-AA36-7B4FCFD85FF0}" presName="hierChild2" presStyleCnt="0"/>
      <dgm:spPr/>
    </dgm:pt>
    <dgm:pt modelId="{D2C24204-C572-4E7C-BB92-08267A1C2011}" type="pres">
      <dgm:prSet presAssocID="{4D03598A-98E5-407C-AC0D-D8AC166AF96C}" presName="hierRoot1" presStyleCnt="0"/>
      <dgm:spPr/>
    </dgm:pt>
    <dgm:pt modelId="{D6E17EFF-0C70-46F4-9248-CF6E8D67BD91}" type="pres">
      <dgm:prSet presAssocID="{4D03598A-98E5-407C-AC0D-D8AC166AF96C}" presName="composite" presStyleCnt="0"/>
      <dgm:spPr/>
    </dgm:pt>
    <dgm:pt modelId="{E9DEAE00-D4E0-473B-8DE9-25B322AFABAB}" type="pres">
      <dgm:prSet presAssocID="{4D03598A-98E5-407C-AC0D-D8AC166AF96C}" presName="background" presStyleLbl="node0" presStyleIdx="2" presStyleCnt="3"/>
      <dgm:spPr/>
    </dgm:pt>
    <dgm:pt modelId="{A0DAA245-65C9-4DA2-94E1-B4F1823C146D}" type="pres">
      <dgm:prSet presAssocID="{4D03598A-98E5-407C-AC0D-D8AC166AF96C}" presName="text" presStyleLbl="fgAcc0" presStyleIdx="2" presStyleCnt="3">
        <dgm:presLayoutVars>
          <dgm:chPref val="3"/>
        </dgm:presLayoutVars>
      </dgm:prSet>
      <dgm:spPr/>
    </dgm:pt>
    <dgm:pt modelId="{2149EA40-CBF6-43F9-AD47-0152C6715CBD}" type="pres">
      <dgm:prSet presAssocID="{4D03598A-98E5-407C-AC0D-D8AC166AF96C}" presName="hierChild2" presStyleCnt="0"/>
      <dgm:spPr/>
    </dgm:pt>
  </dgm:ptLst>
  <dgm:cxnLst>
    <dgm:cxn modelId="{0E53E300-D21D-42E8-AA76-32660FFFD44A}" srcId="{4F920896-F5C7-45D7-AACC-AD9530ADBFB6}" destId="{758BB208-8DD6-45FC-AA36-7B4FCFD85FF0}" srcOrd="1" destOrd="0" parTransId="{EFC72F00-914A-4922-BB72-E8595C426614}" sibTransId="{64621E6D-ED5B-402D-BA10-420D7D63C4A4}"/>
    <dgm:cxn modelId="{BEB2510A-2767-4976-8DC5-B2FCE74165CA}" type="presOf" srcId="{180D66BA-43EF-4B3E-A8DD-E02D3AA8785C}" destId="{EB7E40EB-B8D8-4D2F-877D-B22FC1F59746}" srcOrd="0" destOrd="0" presId="urn:microsoft.com/office/officeart/2005/8/layout/hierarchy1"/>
    <dgm:cxn modelId="{C7759915-12FC-4150-B4F3-BD6D3584E6B2}" type="presOf" srcId="{4F920896-F5C7-45D7-AACC-AD9530ADBFB6}" destId="{FCB6C70C-C495-4F77-851D-B51A5F579F6C}" srcOrd="0" destOrd="0" presId="urn:microsoft.com/office/officeart/2005/8/layout/hierarchy1"/>
    <dgm:cxn modelId="{640E1665-F01A-47D6-A2FE-E29743A7145D}" type="presOf" srcId="{758BB208-8DD6-45FC-AA36-7B4FCFD85FF0}" destId="{1BBA1020-3169-47F7-86F4-083747077907}" srcOrd="0" destOrd="0" presId="urn:microsoft.com/office/officeart/2005/8/layout/hierarchy1"/>
    <dgm:cxn modelId="{765C5A82-50A9-4399-8FF2-F1595BF4D5CA}" type="presOf" srcId="{4D03598A-98E5-407C-AC0D-D8AC166AF96C}" destId="{A0DAA245-65C9-4DA2-94E1-B4F1823C146D}" srcOrd="0" destOrd="0" presId="urn:microsoft.com/office/officeart/2005/8/layout/hierarchy1"/>
    <dgm:cxn modelId="{108B2FA4-279A-4AF7-87FC-05059D5A2754}" srcId="{4F920896-F5C7-45D7-AACC-AD9530ADBFB6}" destId="{4D03598A-98E5-407C-AC0D-D8AC166AF96C}" srcOrd="2" destOrd="0" parTransId="{F65AF426-A7D5-4802-8B3E-D525268640B6}" sibTransId="{F33AF8C2-D882-4884-83A1-5BA1789820B7}"/>
    <dgm:cxn modelId="{C10C4ACD-A8C6-41C6-90D6-7E0B27F115CB}" srcId="{4F920896-F5C7-45D7-AACC-AD9530ADBFB6}" destId="{180D66BA-43EF-4B3E-A8DD-E02D3AA8785C}" srcOrd="0" destOrd="0" parTransId="{358C72E0-659D-4075-9AC3-AE8CCD99BB75}" sibTransId="{4740CDED-A61D-40E6-AB63-8C0121D933E9}"/>
    <dgm:cxn modelId="{59372ABC-05FB-4530-83D6-444D03E8A8BA}" type="presParOf" srcId="{FCB6C70C-C495-4F77-851D-B51A5F579F6C}" destId="{BDCA1205-995D-4ED9-BD62-010EEF581E7A}" srcOrd="0" destOrd="0" presId="urn:microsoft.com/office/officeart/2005/8/layout/hierarchy1"/>
    <dgm:cxn modelId="{1803A9A3-8E12-4801-8A58-65BE47BCFA18}" type="presParOf" srcId="{BDCA1205-995D-4ED9-BD62-010EEF581E7A}" destId="{7999F2E6-5F43-45C9-8B07-07C6A5988BF6}" srcOrd="0" destOrd="0" presId="urn:microsoft.com/office/officeart/2005/8/layout/hierarchy1"/>
    <dgm:cxn modelId="{00D270B5-A602-446A-872D-6B8174EBC782}" type="presParOf" srcId="{7999F2E6-5F43-45C9-8B07-07C6A5988BF6}" destId="{4F35A14D-7933-4CE5-B141-C95818BB4132}" srcOrd="0" destOrd="0" presId="urn:microsoft.com/office/officeart/2005/8/layout/hierarchy1"/>
    <dgm:cxn modelId="{15332FA7-103E-4D59-803A-392B808780D8}" type="presParOf" srcId="{7999F2E6-5F43-45C9-8B07-07C6A5988BF6}" destId="{EB7E40EB-B8D8-4D2F-877D-B22FC1F59746}" srcOrd="1" destOrd="0" presId="urn:microsoft.com/office/officeart/2005/8/layout/hierarchy1"/>
    <dgm:cxn modelId="{2EC81E08-E78D-4523-B027-619EBF6A632F}" type="presParOf" srcId="{BDCA1205-995D-4ED9-BD62-010EEF581E7A}" destId="{4A39223C-FB26-4CA2-AAE0-CB70AF376C49}" srcOrd="1" destOrd="0" presId="urn:microsoft.com/office/officeart/2005/8/layout/hierarchy1"/>
    <dgm:cxn modelId="{AA42CE37-09EA-4201-8B30-69F8A43EFC39}" type="presParOf" srcId="{FCB6C70C-C495-4F77-851D-B51A5F579F6C}" destId="{69E39CD2-FC9F-442C-B459-65CA78215560}" srcOrd="1" destOrd="0" presId="urn:microsoft.com/office/officeart/2005/8/layout/hierarchy1"/>
    <dgm:cxn modelId="{CEF92A2C-A7E4-4FA3-8D79-37BE69007D09}" type="presParOf" srcId="{69E39CD2-FC9F-442C-B459-65CA78215560}" destId="{EA7C2485-7143-4125-9280-3BBB48D5A07E}" srcOrd="0" destOrd="0" presId="urn:microsoft.com/office/officeart/2005/8/layout/hierarchy1"/>
    <dgm:cxn modelId="{372704D1-6E4B-4858-BE1A-F517E648221E}" type="presParOf" srcId="{EA7C2485-7143-4125-9280-3BBB48D5A07E}" destId="{0EBC3691-BD74-418C-A3DC-C7E31642DCA9}" srcOrd="0" destOrd="0" presId="urn:microsoft.com/office/officeart/2005/8/layout/hierarchy1"/>
    <dgm:cxn modelId="{21C98C9C-79A7-401C-83A2-4D1B04576F6E}" type="presParOf" srcId="{EA7C2485-7143-4125-9280-3BBB48D5A07E}" destId="{1BBA1020-3169-47F7-86F4-083747077907}" srcOrd="1" destOrd="0" presId="urn:microsoft.com/office/officeart/2005/8/layout/hierarchy1"/>
    <dgm:cxn modelId="{FF630AE7-26A9-4DE7-A7DA-75065ECA210F}" type="presParOf" srcId="{69E39CD2-FC9F-442C-B459-65CA78215560}" destId="{CC6D9B4E-C856-4A65-AC92-CEF722892713}" srcOrd="1" destOrd="0" presId="urn:microsoft.com/office/officeart/2005/8/layout/hierarchy1"/>
    <dgm:cxn modelId="{94FE2DB7-9ECF-4EAA-B6C5-8A4B8CCC70C7}" type="presParOf" srcId="{FCB6C70C-C495-4F77-851D-B51A5F579F6C}" destId="{D2C24204-C572-4E7C-BB92-08267A1C2011}" srcOrd="2" destOrd="0" presId="urn:microsoft.com/office/officeart/2005/8/layout/hierarchy1"/>
    <dgm:cxn modelId="{C574A7F5-7EAB-4232-9401-64DF1014C7D8}" type="presParOf" srcId="{D2C24204-C572-4E7C-BB92-08267A1C2011}" destId="{D6E17EFF-0C70-46F4-9248-CF6E8D67BD91}" srcOrd="0" destOrd="0" presId="urn:microsoft.com/office/officeart/2005/8/layout/hierarchy1"/>
    <dgm:cxn modelId="{2852B36B-B309-4DA9-96C6-D303E042B934}" type="presParOf" srcId="{D6E17EFF-0C70-46F4-9248-CF6E8D67BD91}" destId="{E9DEAE00-D4E0-473B-8DE9-25B322AFABAB}" srcOrd="0" destOrd="0" presId="urn:microsoft.com/office/officeart/2005/8/layout/hierarchy1"/>
    <dgm:cxn modelId="{20D9D52F-177A-44CF-BDB6-C30428F93BC1}" type="presParOf" srcId="{D6E17EFF-0C70-46F4-9248-CF6E8D67BD91}" destId="{A0DAA245-65C9-4DA2-94E1-B4F1823C146D}" srcOrd="1" destOrd="0" presId="urn:microsoft.com/office/officeart/2005/8/layout/hierarchy1"/>
    <dgm:cxn modelId="{EC298E02-6452-4435-84BB-D54005AF1159}" type="presParOf" srcId="{D2C24204-C572-4E7C-BB92-08267A1C2011}" destId="{2149EA40-CBF6-43F9-AD47-0152C6715CB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240AC9-2E05-43CF-A3C8-D0495F21CDC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2F275B-DD3D-4FFC-A88F-AA20FF37D9BE}">
      <dgm:prSet/>
      <dgm:spPr/>
      <dgm:t>
        <a:bodyPr/>
        <a:lstStyle/>
        <a:p>
          <a:r>
            <a:rPr lang="en-US" b="0" i="0" baseline="0"/>
            <a:t>dlllist shows DumpIt.exe and conhost.exe loading custom DLLs not associated with standard Windows operations.</a:t>
          </a:r>
          <a:endParaRPr lang="en-US"/>
        </a:p>
      </dgm:t>
    </dgm:pt>
    <dgm:pt modelId="{3F295E29-C0BA-435B-BB89-F3D2EC2517BE}" type="parTrans" cxnId="{E2BDB064-234C-4AA3-988F-1F7B29B8377A}">
      <dgm:prSet/>
      <dgm:spPr/>
      <dgm:t>
        <a:bodyPr/>
        <a:lstStyle/>
        <a:p>
          <a:endParaRPr lang="en-US"/>
        </a:p>
      </dgm:t>
    </dgm:pt>
    <dgm:pt modelId="{C96411E3-DC59-4CB1-BD46-76F51BF91B17}" type="sibTrans" cxnId="{E2BDB064-234C-4AA3-988F-1F7B29B8377A}">
      <dgm:prSet/>
      <dgm:spPr/>
      <dgm:t>
        <a:bodyPr/>
        <a:lstStyle/>
        <a:p>
          <a:endParaRPr lang="en-US"/>
        </a:p>
      </dgm:t>
    </dgm:pt>
    <dgm:pt modelId="{31E588B0-05AE-4389-8AE2-0CFF63A88E57}">
      <dgm:prSet/>
      <dgm:spPr/>
      <dgm:t>
        <a:bodyPr/>
        <a:lstStyle/>
        <a:p>
          <a:r>
            <a:rPr lang="en-US" b="0" i="0" baseline="0"/>
            <a:t>Mimikatz-related modules appear in memory, confirming execution even if the binary were deleted.</a:t>
          </a:r>
          <a:endParaRPr lang="en-US"/>
        </a:p>
      </dgm:t>
    </dgm:pt>
    <dgm:pt modelId="{8DAADD4D-9B65-49F4-AB52-A9231836B787}" type="parTrans" cxnId="{AC27E84E-22BF-4F9B-96F5-796175017DFF}">
      <dgm:prSet/>
      <dgm:spPr/>
      <dgm:t>
        <a:bodyPr/>
        <a:lstStyle/>
        <a:p>
          <a:endParaRPr lang="en-US"/>
        </a:p>
      </dgm:t>
    </dgm:pt>
    <dgm:pt modelId="{22B0E502-66E2-4A9E-B6FA-CEC9BBB18330}" type="sibTrans" cxnId="{AC27E84E-22BF-4F9B-96F5-796175017DFF}">
      <dgm:prSet/>
      <dgm:spPr/>
      <dgm:t>
        <a:bodyPr/>
        <a:lstStyle/>
        <a:p>
          <a:endParaRPr lang="en-US"/>
        </a:p>
      </dgm:t>
    </dgm:pt>
    <dgm:pt modelId="{FDDFD7F0-4846-4CBC-9EA4-76077F16325D}">
      <dgm:prSet/>
      <dgm:spPr/>
      <dgm:t>
        <a:bodyPr/>
        <a:lstStyle/>
        <a:p>
          <a:r>
            <a:rPr lang="en-US" b="0" i="0" baseline="0"/>
            <a:t>DLL forensics are essential because many attackers attempt to hide or remove executables afterward.</a:t>
          </a:r>
          <a:endParaRPr lang="en-US"/>
        </a:p>
      </dgm:t>
    </dgm:pt>
    <dgm:pt modelId="{137BDD4D-824F-4B7D-A9C7-4E64EE4737D0}" type="parTrans" cxnId="{BAEA17CD-AD15-4A32-94C5-41CBFA8F9154}">
      <dgm:prSet/>
      <dgm:spPr/>
      <dgm:t>
        <a:bodyPr/>
        <a:lstStyle/>
        <a:p>
          <a:endParaRPr lang="en-US"/>
        </a:p>
      </dgm:t>
    </dgm:pt>
    <dgm:pt modelId="{20B77CDD-69EC-4CF5-84EA-C237C75AC618}" type="sibTrans" cxnId="{BAEA17CD-AD15-4A32-94C5-41CBFA8F9154}">
      <dgm:prSet/>
      <dgm:spPr/>
      <dgm:t>
        <a:bodyPr/>
        <a:lstStyle/>
        <a:p>
          <a:endParaRPr lang="en-US"/>
        </a:p>
      </dgm:t>
    </dgm:pt>
    <dgm:pt modelId="{A3EA0B1E-6EA0-482D-A933-78C29EA2DA96}" type="pres">
      <dgm:prSet presAssocID="{26240AC9-2E05-43CF-A3C8-D0495F21CDC0}" presName="linear" presStyleCnt="0">
        <dgm:presLayoutVars>
          <dgm:animLvl val="lvl"/>
          <dgm:resizeHandles val="exact"/>
        </dgm:presLayoutVars>
      </dgm:prSet>
      <dgm:spPr/>
    </dgm:pt>
    <dgm:pt modelId="{AEF0BFB4-5E74-4D38-AEE5-E6499B399056}" type="pres">
      <dgm:prSet presAssocID="{8C2F275B-DD3D-4FFC-A88F-AA20FF37D9B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4967F5-EBAC-4B60-9E9D-FC82744B9A45}" type="pres">
      <dgm:prSet presAssocID="{C96411E3-DC59-4CB1-BD46-76F51BF91B17}" presName="spacer" presStyleCnt="0"/>
      <dgm:spPr/>
    </dgm:pt>
    <dgm:pt modelId="{A1A02887-7E27-4CE5-BD17-1F1A05B31C14}" type="pres">
      <dgm:prSet presAssocID="{31E588B0-05AE-4389-8AE2-0CFF63A88E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C6A4A8-C8A6-44AA-BC09-DC25D059E2CB}" type="pres">
      <dgm:prSet presAssocID="{22B0E502-66E2-4A9E-B6FA-CEC9BBB18330}" presName="spacer" presStyleCnt="0"/>
      <dgm:spPr/>
    </dgm:pt>
    <dgm:pt modelId="{37BF0D9E-EC9F-474E-A083-057B92B946C8}" type="pres">
      <dgm:prSet presAssocID="{FDDFD7F0-4846-4CBC-9EA4-76077F16325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C27AA08-A947-4BB6-A813-BA8F3E26F772}" type="presOf" srcId="{FDDFD7F0-4846-4CBC-9EA4-76077F16325D}" destId="{37BF0D9E-EC9F-474E-A083-057B92B946C8}" srcOrd="0" destOrd="0" presId="urn:microsoft.com/office/officeart/2005/8/layout/vList2"/>
    <dgm:cxn modelId="{E7DE7E14-F99E-44F7-B99B-8FBBF9E7B590}" type="presOf" srcId="{26240AC9-2E05-43CF-A3C8-D0495F21CDC0}" destId="{A3EA0B1E-6EA0-482D-A933-78C29EA2DA96}" srcOrd="0" destOrd="0" presId="urn:microsoft.com/office/officeart/2005/8/layout/vList2"/>
    <dgm:cxn modelId="{88818118-8CD1-4613-AE75-760C8670B1CF}" type="presOf" srcId="{8C2F275B-DD3D-4FFC-A88F-AA20FF37D9BE}" destId="{AEF0BFB4-5E74-4D38-AEE5-E6499B399056}" srcOrd="0" destOrd="0" presId="urn:microsoft.com/office/officeart/2005/8/layout/vList2"/>
    <dgm:cxn modelId="{E2BDB064-234C-4AA3-988F-1F7B29B8377A}" srcId="{26240AC9-2E05-43CF-A3C8-D0495F21CDC0}" destId="{8C2F275B-DD3D-4FFC-A88F-AA20FF37D9BE}" srcOrd="0" destOrd="0" parTransId="{3F295E29-C0BA-435B-BB89-F3D2EC2517BE}" sibTransId="{C96411E3-DC59-4CB1-BD46-76F51BF91B17}"/>
    <dgm:cxn modelId="{AC27E84E-22BF-4F9B-96F5-796175017DFF}" srcId="{26240AC9-2E05-43CF-A3C8-D0495F21CDC0}" destId="{31E588B0-05AE-4389-8AE2-0CFF63A88E57}" srcOrd="1" destOrd="0" parTransId="{8DAADD4D-9B65-49F4-AB52-A9231836B787}" sibTransId="{22B0E502-66E2-4A9E-B6FA-CEC9BBB18330}"/>
    <dgm:cxn modelId="{5D748AB8-BC19-40F0-A735-5017BD72163C}" type="presOf" srcId="{31E588B0-05AE-4389-8AE2-0CFF63A88E57}" destId="{A1A02887-7E27-4CE5-BD17-1F1A05B31C14}" srcOrd="0" destOrd="0" presId="urn:microsoft.com/office/officeart/2005/8/layout/vList2"/>
    <dgm:cxn modelId="{BAEA17CD-AD15-4A32-94C5-41CBFA8F9154}" srcId="{26240AC9-2E05-43CF-A3C8-D0495F21CDC0}" destId="{FDDFD7F0-4846-4CBC-9EA4-76077F16325D}" srcOrd="2" destOrd="0" parTransId="{137BDD4D-824F-4B7D-A9C7-4E64EE4737D0}" sibTransId="{20B77CDD-69EC-4CF5-84EA-C237C75AC618}"/>
    <dgm:cxn modelId="{B202F703-8588-4D4A-B098-2D74CDD9E060}" type="presParOf" srcId="{A3EA0B1E-6EA0-482D-A933-78C29EA2DA96}" destId="{AEF0BFB4-5E74-4D38-AEE5-E6499B399056}" srcOrd="0" destOrd="0" presId="urn:microsoft.com/office/officeart/2005/8/layout/vList2"/>
    <dgm:cxn modelId="{4FB44BDC-6D97-4AFB-8D5F-B9C3A08A714C}" type="presParOf" srcId="{A3EA0B1E-6EA0-482D-A933-78C29EA2DA96}" destId="{BC4967F5-EBAC-4B60-9E9D-FC82744B9A45}" srcOrd="1" destOrd="0" presId="urn:microsoft.com/office/officeart/2005/8/layout/vList2"/>
    <dgm:cxn modelId="{685CEECA-D693-44F3-B275-DE938A22953A}" type="presParOf" srcId="{A3EA0B1E-6EA0-482D-A933-78C29EA2DA96}" destId="{A1A02887-7E27-4CE5-BD17-1F1A05B31C14}" srcOrd="2" destOrd="0" presId="urn:microsoft.com/office/officeart/2005/8/layout/vList2"/>
    <dgm:cxn modelId="{CE3E77C5-19FD-45ED-8FB8-9DB917392B0A}" type="presParOf" srcId="{A3EA0B1E-6EA0-482D-A933-78C29EA2DA96}" destId="{70C6A4A8-C8A6-44AA-BC09-DC25D059E2CB}" srcOrd="3" destOrd="0" presId="urn:microsoft.com/office/officeart/2005/8/layout/vList2"/>
    <dgm:cxn modelId="{EECD3F8C-03F8-4A71-BE81-088BF213E70F}" type="presParOf" srcId="{A3EA0B1E-6EA0-482D-A933-78C29EA2DA96}" destId="{37BF0D9E-EC9F-474E-A083-057B92B946C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5A14D-7933-4CE5-B141-C95818BB4132}">
      <dsp:nvSpPr>
        <dsp:cNvPr id="0" name=""/>
        <dsp:cNvSpPr/>
      </dsp:nvSpPr>
      <dsp:spPr>
        <a:xfrm>
          <a:off x="0" y="1636053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E40EB-B8D8-4D2F-877D-B22FC1F59746}">
      <dsp:nvSpPr>
        <dsp:cNvPr id="0" name=""/>
        <dsp:cNvSpPr/>
      </dsp:nvSpPr>
      <dsp:spPr>
        <a:xfrm>
          <a:off x="161925" y="1789882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/>
            <a:t>Process tree visualization confirms standard Windows process lineage.</a:t>
          </a:r>
          <a:endParaRPr lang="en-US" sz="1000" kern="1200"/>
        </a:p>
      </dsp:txBody>
      <dsp:txXfrm>
        <a:off x="189029" y="1816986"/>
        <a:ext cx="1403116" cy="871193"/>
      </dsp:txXfrm>
    </dsp:sp>
    <dsp:sp modelId="{0EBC3691-BD74-418C-A3DC-C7E31642DCA9}">
      <dsp:nvSpPr>
        <dsp:cNvPr id="0" name=""/>
        <dsp:cNvSpPr/>
      </dsp:nvSpPr>
      <dsp:spPr>
        <a:xfrm>
          <a:off x="1781175" y="1636053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A1020-3169-47F7-86F4-083747077907}">
      <dsp:nvSpPr>
        <dsp:cNvPr id="0" name=""/>
        <dsp:cNvSpPr/>
      </dsp:nvSpPr>
      <dsp:spPr>
        <a:xfrm>
          <a:off x="1943100" y="1789882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/>
            <a:t>explorer.exe → cmd.exe → conhost.exe relationships reflect routine user operations.</a:t>
          </a:r>
          <a:endParaRPr lang="en-US" sz="1000" kern="1200"/>
        </a:p>
      </dsp:txBody>
      <dsp:txXfrm>
        <a:off x="1970204" y="1816986"/>
        <a:ext cx="1403116" cy="871193"/>
      </dsp:txXfrm>
    </dsp:sp>
    <dsp:sp modelId="{E9DEAE00-D4E0-473B-8DE9-25B322AFABAB}">
      <dsp:nvSpPr>
        <dsp:cNvPr id="0" name=""/>
        <dsp:cNvSpPr/>
      </dsp:nvSpPr>
      <dsp:spPr>
        <a:xfrm>
          <a:off x="3562350" y="1636053"/>
          <a:ext cx="1457324" cy="92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AA245-65C9-4DA2-94E1-B4F1823C146D}">
      <dsp:nvSpPr>
        <dsp:cNvPr id="0" name=""/>
        <dsp:cNvSpPr/>
      </dsp:nvSpPr>
      <dsp:spPr>
        <a:xfrm>
          <a:off x="3724274" y="1789882"/>
          <a:ext cx="1457324" cy="925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baseline="0"/>
            <a:t>No memory acquisition tools, credential harvesting tools, or suspicious command paths detected.</a:t>
          </a:r>
          <a:endParaRPr lang="en-US" sz="1000" kern="1200"/>
        </a:p>
      </dsp:txBody>
      <dsp:txXfrm>
        <a:off x="3751378" y="1816986"/>
        <a:ext cx="1403116" cy="871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0BFB4-5E74-4D38-AEE5-E6499B399056}">
      <dsp:nvSpPr>
        <dsp:cNvPr id="0" name=""/>
        <dsp:cNvSpPr/>
      </dsp:nvSpPr>
      <dsp:spPr>
        <a:xfrm>
          <a:off x="0" y="383004"/>
          <a:ext cx="5181600" cy="1154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dlllist shows DumpIt.exe and conhost.exe loading custom DLLs not associated with standard Windows operations.</a:t>
          </a:r>
          <a:endParaRPr lang="en-US" sz="2100" kern="1200"/>
        </a:p>
      </dsp:txBody>
      <dsp:txXfrm>
        <a:off x="56372" y="439376"/>
        <a:ext cx="5068856" cy="1042045"/>
      </dsp:txXfrm>
    </dsp:sp>
    <dsp:sp modelId="{A1A02887-7E27-4CE5-BD17-1F1A05B31C14}">
      <dsp:nvSpPr>
        <dsp:cNvPr id="0" name=""/>
        <dsp:cNvSpPr/>
      </dsp:nvSpPr>
      <dsp:spPr>
        <a:xfrm>
          <a:off x="0" y="1598274"/>
          <a:ext cx="5181600" cy="1154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Mimikatz-related modules appear in memory, confirming execution even if the binary were deleted.</a:t>
          </a:r>
          <a:endParaRPr lang="en-US" sz="2100" kern="1200"/>
        </a:p>
      </dsp:txBody>
      <dsp:txXfrm>
        <a:off x="56372" y="1654646"/>
        <a:ext cx="5068856" cy="1042045"/>
      </dsp:txXfrm>
    </dsp:sp>
    <dsp:sp modelId="{37BF0D9E-EC9F-474E-A083-057B92B946C8}">
      <dsp:nvSpPr>
        <dsp:cNvPr id="0" name=""/>
        <dsp:cNvSpPr/>
      </dsp:nvSpPr>
      <dsp:spPr>
        <a:xfrm>
          <a:off x="0" y="2813544"/>
          <a:ext cx="5181600" cy="11547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DLL forensics are essential because many attackers attempt to hide or remove executables afterward.</a:t>
          </a:r>
          <a:endParaRPr lang="en-US" sz="2100" kern="1200"/>
        </a:p>
      </dsp:txBody>
      <dsp:txXfrm>
        <a:off x="56372" y="2869916"/>
        <a:ext cx="5068856" cy="1042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122D-2DD3-3661-4FF0-B529244B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A48B8-973A-2BC2-6F90-FE5214992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1E8A0-85AC-AC29-F4C3-AFFE29D5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4AB64-935B-C08C-7DCD-11972352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788AC-0395-4A58-3B74-4241693F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635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45B8-2B4A-64B8-6BE2-B8329A10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EB0F7-2AF4-0547-62E4-A4187B55F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D193-7B45-C79D-C1FB-C83D37E6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17AA2-2A2C-7F64-2F49-7913894A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9B362-83FA-8B77-65EA-49413FDD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242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C7A74-420E-E445-09B4-3899B7705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3C770-0EA2-FA54-C2B4-B929B41E1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87F6B-4374-76C4-4FBF-F185AF17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DEBD2-6DFC-1B3A-E619-21138049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27DF1-8E3C-1432-4D6A-5BE061F9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770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F5AD-D192-6C12-6D53-DE9E9068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4F1F6-2D1A-15D6-2CC5-5C69290D4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F303D-BF07-5C35-448F-DDBA762D5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91446-B85A-060A-6810-3F638E48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1998F-FD1D-3227-EE17-35D603D4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342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7FFE-EE0F-F6B9-3EF3-274F59C6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6BBD0-12F7-5D36-D37D-07B191BB4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002C4-D6DA-B633-6DD5-78C87C7F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BF236-9013-CB53-FF2E-B4EED879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E18D1-4DA6-D8CB-C5ED-BD3D65FD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883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DF43-1EFC-A849-0F32-9D9BBA65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F694F-7AE3-BFFE-C876-B7924635B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A97CA-F1FF-6ED7-E0DE-392F1C254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07672-AA40-B617-53A5-C5EE0375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A25D3-5465-2642-9F59-C651F842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8DB69-B1DD-0DCC-570C-E114A953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179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6297-0C52-CEF5-C203-223D8AE3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F7FF0-1286-0459-4BC7-5542D49E0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B67EC-1C5C-1087-9F12-9C806ED75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A6362-D3E3-0EC6-A3BF-5E401CD94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84446-EBE1-E950-0851-B035CF5FE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AE386-E3E2-49F9-EC42-2B65A3B2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0AEEA-1617-0820-8BE4-C8BEB26A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D0913-DC70-AC1F-EA53-AE61A4D6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831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D722-A3E8-4701-146F-5ECB675C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ABD930-0BD6-8337-B309-4DFE6BED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7266F-FA1C-531A-310E-D6308439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E921D-ED2D-BC86-F304-E656C2F1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93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B5154-54A2-7493-493D-C4649BA5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C4F12-C757-37C1-E749-C7577C89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12B9D-0BCF-8983-4DD3-A9C4B19D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7049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87A5-8C19-104B-4669-7429104E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2B2D1-7FD3-D54B-E5E9-09A30F31C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1AB06-3B15-3B07-9C0D-97449CEEF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527AF-92BD-67A6-8699-CB4FDF5ED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F430-1A35-5557-3B64-53D9F2A7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F2CA1-2507-AD3E-9BDC-5BB214E0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11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E78B-2E96-92F0-EC1A-ECA24C8A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6B2C0-9668-9739-CFC6-6B3040F8A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18BC0-CB50-96E9-08E3-C1AED7043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1869D-B6F7-2EFD-81A2-0344BE6F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53BE5-6660-2E39-D52B-F6FEF740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E4427-AF62-0F1E-2477-F4BDE58E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122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808A1-7A53-4C21-DD17-1109C348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77B85-E1AD-8A2D-90CC-EAD8FF199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E41F-543C-6C70-A24F-0F79AB89D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C2A31-DC64-4EBB-839B-846BD28990C7}" type="datetimeFigureOut">
              <a:rPr lang="en-CA" smtClean="0"/>
              <a:t>2025-12-15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E8B8A-3DA7-F4E5-4E76-9956E151A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DA249-B1B3-6537-19FC-35384CC36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92F86-57FD-42C6-80C7-031F40EE63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35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FA98D-CA5E-5E06-ED2A-3D7339372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Memory Forensics Using Volatility 3 — Phase 3 Analysis</a:t>
            </a:r>
            <a:endParaRPr lang="en-CA" sz="48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C50A3-3FF9-F53D-0EA4-F13A66054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</a:rPr>
              <a:t>Investigating Pre-Attack, During-Attack, and Post-Attack Memory States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</a:rPr>
              <a:t>Group Members: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>
                <a:solidFill>
                  <a:srgbClr val="FFFFFF"/>
                </a:solidFill>
              </a:rPr>
              <a:t>Devarshi Mahadevwala</a:t>
            </a:r>
            <a:endParaRPr lang="en-CA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3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1DDC0-0D73-018C-B1F1-783BCADE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5" y="3415754"/>
            <a:ext cx="9471956" cy="11371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During Attack — LSASS Memory Access Identified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01A0AC9-9D93-1F73-504A-DAA2F7FF2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04" y="1848452"/>
            <a:ext cx="7745969" cy="71650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CC8360F-588A-88D6-179E-C5167CE675F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289304" y="4612943"/>
            <a:ext cx="7745969" cy="14082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Handles show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</a:rPr>
              <a:t>mimikatz.exe accessing lsass.exe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, the credential vault of Windows.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lsass handle access is one of the strongest indicators of credential dumping.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</a:rPr>
              <a:t>Kernel-level objects (\Device\KsecDD) accessed during DumpIt.exe execution confirm system-level memory manipulation.</a:t>
            </a:r>
          </a:p>
        </p:txBody>
      </p:sp>
    </p:spTree>
    <p:extLst>
      <p:ext uri="{BB962C8B-B14F-4D97-AF65-F5344CB8AC3E}">
        <p14:creationId xmlns:p14="http://schemas.microsoft.com/office/powerpoint/2010/main" val="141372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FB650-BFD1-2749-9B38-79988432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During Attack — Kernel Memory &amp; Disk Volume Interaction</a:t>
            </a: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9E902CD-4066-EBC6-B2EB-0AB3DC64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774093"/>
            <a:ext cx="4389120" cy="5815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E7A4F1-E65A-8816-595C-586A1195F7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4629745"/>
            <a:ext cx="4389120" cy="47183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F621831-AF26-4CD5-4A7B-4FEC80A2D27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868786" y="2508105"/>
            <a:ext cx="5408813" cy="36324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DumpIt.exe is observed interacting with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\Device\KsecDD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, confirming raw kernel memory access.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Handles to physical volumes &amp; OS directories show full system enumeration.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This creates a forensic trail proving the attacker dumped memory at scale, not just specific processes.</a:t>
            </a:r>
          </a:p>
        </p:txBody>
      </p:sp>
    </p:spTree>
    <p:extLst>
      <p:ext uri="{BB962C8B-B14F-4D97-AF65-F5344CB8AC3E}">
        <p14:creationId xmlns:p14="http://schemas.microsoft.com/office/powerpoint/2010/main" val="74312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98545-6E51-1266-9501-B385CBFD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Post-Attack — Mimikatz Absent, But DumpIt Persists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66F581-747F-C128-8B34-FBFB71CB00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55" y="1072137"/>
            <a:ext cx="9875259" cy="143191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58680C6-C518-0380-75D1-FD12645B9F2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630779" y="3884452"/>
            <a:ext cx="5723021" cy="23987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pslist no longer shows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mimikatz.exe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, indicating attacker closed the tool.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However,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DumpIt.exe remains active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, demonstrating incomplete cleanup and lingering compromise.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Processes like conhost.exe still show traces of being used as staging components for the attack.</a:t>
            </a:r>
          </a:p>
        </p:txBody>
      </p:sp>
    </p:spTree>
    <p:extLst>
      <p:ext uri="{BB962C8B-B14F-4D97-AF65-F5344CB8AC3E}">
        <p14:creationId xmlns:p14="http://schemas.microsoft.com/office/powerpoint/2010/main" val="168507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B4C73-F519-46E2-6CF7-8A2C4F2D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Post-Attack — Explorer.exe Still Linked to Attack Artifacts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76D0B7-CD15-6283-B86B-7CD9AC2E3C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5" y="4137199"/>
            <a:ext cx="5150277" cy="4892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6E79F88-C518-192C-461B-4744E536837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406429" y="2599509"/>
            <a:ext cx="4530898" cy="3639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Even after tool deletion, explorer.exe retains open file/registry handles referencing the attacker’s staging directories.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Post-attack memory still contains traces of executed Mimikatz files.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9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6F74-C14F-0625-06DD-0E3952EF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Post-Attack — DumpIt’s Kernel Handles Still Active</a:t>
            </a:r>
            <a:endParaRPr lang="en-CA" dirty="0"/>
          </a:p>
        </p:txBody>
      </p:sp>
      <p:pic>
        <p:nvPicPr>
          <p:cNvPr id="7" name="Content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6180C3-4326-D54B-1975-431AF6A0DD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33" y="1825625"/>
            <a:ext cx="4042533" cy="4351338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619BD0C-2860-4650-9C62-89BFDF86196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DumpIt.exe continues to hold open handles to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KsecDD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confirming persistent kernel-level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remnants prove that sensitive memory regions remain exposed even after the attacker exits.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Reinforces that “closing the tool” does not reverse the compromise.</a:t>
            </a:r>
          </a:p>
        </p:txBody>
      </p:sp>
    </p:spTree>
    <p:extLst>
      <p:ext uri="{BB962C8B-B14F-4D97-AF65-F5344CB8AC3E}">
        <p14:creationId xmlns:p14="http://schemas.microsoft.com/office/powerpoint/2010/main" val="2048219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9B03-56C5-68E9-B467-DBA9B865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6A939D6-0457-56BD-BC48-BDE7518839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116"/>
            <a:ext cx="5181600" cy="4348355"/>
          </a:xfr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1C86C40-C379-B4FD-0129-635AB223F47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2611469"/>
          <a:ext cx="5181600" cy="27796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2355">
                  <a:extLst>
                    <a:ext uri="{9D8B030D-6E8A-4147-A177-3AD203B41FA5}">
                      <a16:colId xmlns:a16="http://schemas.microsoft.com/office/drawing/2014/main" val="2612443589"/>
                    </a:ext>
                  </a:extLst>
                </a:gridCol>
                <a:gridCol w="1111413">
                  <a:extLst>
                    <a:ext uri="{9D8B030D-6E8A-4147-A177-3AD203B41FA5}">
                      <a16:colId xmlns:a16="http://schemas.microsoft.com/office/drawing/2014/main" val="1081821852"/>
                    </a:ext>
                  </a:extLst>
                </a:gridCol>
                <a:gridCol w="1431352">
                  <a:extLst>
                    <a:ext uri="{9D8B030D-6E8A-4147-A177-3AD203B41FA5}">
                      <a16:colId xmlns:a16="http://schemas.microsoft.com/office/drawing/2014/main" val="1629340469"/>
                    </a:ext>
                  </a:extLst>
                </a:gridCol>
                <a:gridCol w="1846480">
                  <a:extLst>
                    <a:ext uri="{9D8B030D-6E8A-4147-A177-3AD203B41FA5}">
                      <a16:colId xmlns:a16="http://schemas.microsoft.com/office/drawing/2014/main" val="3564199059"/>
                    </a:ext>
                  </a:extLst>
                </a:gridCol>
              </a:tblGrid>
              <a:tr h="150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Process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Pre-attack dump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During-attack dump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Post-attack dump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extLst>
                  <a:ext uri="{0D108BD9-81ED-4DB2-BD59-A6C34878D82A}">
                    <a16:rowId xmlns:a16="http://schemas.microsoft.com/office/drawing/2014/main" val="3033056659"/>
                  </a:ext>
                </a:extLst>
              </a:tr>
              <a:tr h="2941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explorer.exe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Present, parent userinit, no link to attack tools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Present; parent of cmd.exe that launches tools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Present; still holds handles to Mimikatz directory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extLst>
                  <a:ext uri="{0D108BD9-81ED-4DB2-BD59-A6C34878D82A}">
                    <a16:rowId xmlns:a16="http://schemas.microsoft.com/office/drawing/2014/main" val="420454302"/>
                  </a:ext>
                </a:extLst>
              </a:tr>
              <a:tr h="438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cmd.exe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Not present or only short-lived baseline activity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Present as child of explorer.exe; parent of conhost.exe and attacker tools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May still be present with conhost.exe and DumpIt chain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extLst>
                  <a:ext uri="{0D108BD9-81ED-4DB2-BD59-A6C34878D82A}">
                    <a16:rowId xmlns:a16="http://schemas.microsoft.com/office/drawing/2014/main" val="913414000"/>
                  </a:ext>
                </a:extLst>
              </a:tr>
              <a:tr h="438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conhost.exe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Only generic console hosts (if any)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Specific instance associated with cmd.exe, child for DumpIt.exe / mimikatz.exe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Associated with cmd.exe / DumpIt.exe, but no active mimikatz.exe child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extLst>
                  <a:ext uri="{0D108BD9-81ED-4DB2-BD59-A6C34878D82A}">
                    <a16:rowId xmlns:a16="http://schemas.microsoft.com/office/drawing/2014/main" val="3828612844"/>
                  </a:ext>
                </a:extLst>
              </a:tr>
              <a:tr h="438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DumpIt.exe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Absent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Present; child of cmd.exe; holds KsecDD and disk handles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Present or recently exited; still has kernel-level and tool directory handles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extLst>
                  <a:ext uri="{0D108BD9-81ED-4DB2-BD59-A6C34878D82A}">
                    <a16:rowId xmlns:a16="http://schemas.microsoft.com/office/drawing/2014/main" val="954508833"/>
                  </a:ext>
                </a:extLst>
              </a:tr>
              <a:tr h="4382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mimikatz.exe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Absent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Present; child of cmd.exe / conhost.exe; opens LSASS handles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No longer listed as a running process, but handles and explorer references remain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extLst>
                  <a:ext uri="{0D108BD9-81ED-4DB2-BD59-A6C34878D82A}">
                    <a16:rowId xmlns:a16="http://schemas.microsoft.com/office/drawing/2014/main" val="1162683698"/>
                  </a:ext>
                </a:extLst>
              </a:tr>
              <a:tr h="5823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lsass.exe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Present with normal handles and DLLs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>
                          <a:effectLst/>
                        </a:rPr>
                        <a:t>Present; targeted by mimikatz.exe handles and possibly by DumpIt via full memory access</a:t>
                      </a:r>
                      <a:endParaRPr lang="en-CA" sz="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800" kern="100" dirty="0">
                          <a:effectLst/>
                        </a:rPr>
                        <a:t>Present; shows no crash but continues normal activity after being accessed</a:t>
                      </a:r>
                      <a:endParaRPr lang="en-CA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27" marR="6527" marT="6527" marB="6527" anchor="ctr"/>
                </a:tc>
                <a:extLst>
                  <a:ext uri="{0D108BD9-81ED-4DB2-BD59-A6C34878D82A}">
                    <a16:rowId xmlns:a16="http://schemas.microsoft.com/office/drawing/2014/main" val="362159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542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E6753-5C23-48EB-8EC2-8BC1D717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/>
              <a:t>Lessons Learned &amp; Reflection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270390-FC75-7CC1-A986-0068D2F4D4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00" y="2470244"/>
            <a:ext cx="5334197" cy="37698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Memory forensics provides unparalleled visibility into both active and residual attacker activity.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Tools like Mimikatz leave behind detectable forensic artifacts even after deletion.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Attackers often fail to fully remove their footprint, making post-attack snapshots invaluable.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Reinforced importance of: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Kernel-level monitoring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LSASS protection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Restricting interactive logins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Ensuring memory acquisition integrity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This project strengthened skills in incident reconstruction, malware behavior analysis, and DFIR methodologies.</a:t>
            </a:r>
          </a:p>
        </p:txBody>
      </p:sp>
      <p:pic>
        <p:nvPicPr>
          <p:cNvPr id="15" name="Picture 14" descr="Construction work tools">
            <a:extLst>
              <a:ext uri="{FF2B5EF4-FFF2-40B4-BE49-F238E27FC236}">
                <a16:creationId xmlns:a16="http://schemas.microsoft.com/office/drawing/2014/main" id="{105C2383-27D9-8767-30F9-EB64BAB9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62" r="20801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262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050FF-0EFD-6EAF-701E-919DD777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CA" sz="5400"/>
              <a:t>Final Summary of Findings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B3107D-F5FB-5F38-0EC3-9A19890B68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660" y="2599509"/>
            <a:ext cx="10143668" cy="34355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Pre-Attack: system normal and uncompromised.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During Attack: full credential theft operations captured in memory.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Post-Attack: attacker attempted cleanup, but volatile artifacts prove continued compromise.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Volatility 3 successfully reconstructed the entire kill chain from memory alone.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Demonstrates the critical role of memory forensics in modern cybersecurity investigations.</a:t>
            </a:r>
          </a:p>
        </p:txBody>
      </p:sp>
    </p:spTree>
    <p:extLst>
      <p:ext uri="{BB962C8B-B14F-4D97-AF65-F5344CB8AC3E}">
        <p14:creationId xmlns:p14="http://schemas.microsoft.com/office/powerpoint/2010/main" val="268658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39D4-0290-1079-9A73-8A2B61FB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SHA-256 Hash Validation of All Memory Dumps</a:t>
            </a:r>
          </a:p>
        </p:txBody>
      </p:sp>
      <p:pic>
        <p:nvPicPr>
          <p:cNvPr id="7" name="Content Placeholder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9644A9D8-C602-8E3F-78F8-CE0F675A33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8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34B56A7-AC0F-4997-265B-E886F2B4328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223982" y="3752850"/>
            <a:ext cx="7485413" cy="24526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All three dumps were hashed using SHA-256 to verify integrity and uniqueness.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Each dump produced a different hash, confirming each memory image represents a distinct system state.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Hashing is also critical for evidence preservation and chain-of-custody in forensic investigations.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Demonstrates no tampering occurred between acquisition and analysis.</a:t>
            </a:r>
          </a:p>
        </p:txBody>
      </p:sp>
    </p:spTree>
    <p:extLst>
      <p:ext uri="{BB962C8B-B14F-4D97-AF65-F5344CB8AC3E}">
        <p14:creationId xmlns:p14="http://schemas.microsoft.com/office/powerpoint/2010/main" val="359496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AC38F-AB51-9099-007E-34CFC1FE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Volatility 3 Environment Operational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B673D97-A444-1CFF-9D02-D4ED162DD31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Volatility 3 virtual environment activated successfully, ensuring accurate plugin execution.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vol3 -h output confirms plugin availability across process, handle, DLL, and network layers.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This environment serves as the core analysis engine for all memory artifacts examined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AA98A163-5016-1186-ACAD-BB0FD127F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279444"/>
            <a:ext cx="5628018" cy="40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3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57F77-E4EE-33DD-6A5E-661112D1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Pre-Attack Baseline — Normal Process Listing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7A9313A-6737-6992-0A80-E6D74E32DCD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Process list shows only legitimate system and user activity.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No unknown binaries, no injected threads, and no suspicious parent-child relationships.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Establishes what “clean” looks like before malicious activity begins.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Critical for later comparison to identify anomalies introduced during the attack.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6FB89C-E4D4-4441-3E09-6F57E3DA9E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342759"/>
            <a:ext cx="5628018" cy="39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7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6CA4-F9BD-1040-6613-D2C65137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Pre-Attack — Expected Parent/Child Process Hierarchy</a:t>
            </a:r>
            <a:endParaRPr lang="en-CA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B58A8-2F7E-F6E8-5FD9-8AC1853637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56629"/>
            <a:ext cx="5181600" cy="3289329"/>
          </a:xfrm>
        </p:spPr>
      </p:pic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EE3AFB78-D449-DB24-F7E6-CF3FA0AE3D3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100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8A653-CFAE-7E65-3501-1FD1CF4C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Pre-Attack — Clean DLL &amp; Handle Profiles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DDA2767-B769-4A68-7D55-B2CE0A0672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91" y="511293"/>
            <a:ext cx="4759162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2" name="Rectangle 1">
            <a:extLst>
              <a:ext uri="{FF2B5EF4-FFF2-40B4-BE49-F238E27FC236}">
                <a16:creationId xmlns:a16="http://schemas.microsoft.com/office/drawing/2014/main" id="{56891806-DA23-B182-70BB-D3D63197D99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894962" y="1984443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explorer.exe loads only Windows-signed DLLs from System32.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lsass.exe shows normal handle profile without cross-process memory access attempts.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This baseline helps identify abnormal loading patterns in later dumps.</a:t>
            </a:r>
          </a:p>
        </p:txBody>
      </p:sp>
    </p:spTree>
    <p:extLst>
      <p:ext uri="{BB962C8B-B14F-4D97-AF65-F5344CB8AC3E}">
        <p14:creationId xmlns:p14="http://schemas.microsoft.com/office/powerpoint/2010/main" val="1459268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5BB85-E1BA-F9D1-CF12-D1276769D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During Attack — Malicious Processes Observed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2D4DFCA-33FF-B368-3A3C-96D9267BBD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10" y="650494"/>
            <a:ext cx="5124486" cy="53241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BD720C3-1131-AA80-E650-966F1A2CCAA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7239012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Process list reveals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DumpIt.exe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and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mimikatz.exe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, two definitive indicators of compromise.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conhost.exe processes spawn under attacker-controlled cmd.exe sessions.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DumpIt is used to extract memory; Mimikatz attempts credential harvesting.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Their simultaneous presence strongly indicates an active credential theft operation.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9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7014AE7-0D11-58AF-A806-EB946BF698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00" y="623275"/>
            <a:ext cx="5033072" cy="5607882"/>
          </a:xfrm>
          <a:prstGeom prst="rect">
            <a:avLst/>
          </a:prstGeom>
        </p:spPr>
      </p:pic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9AE8D-B1B7-EC22-F823-79C05AE6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During Attack — Process Tree Showing Attack Chain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A1C692D-082F-0B7A-E0D8-F9D977CDB28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889832" y="2998278"/>
            <a:ext cx="4114773" cy="1893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pstree confirms a predictable intrusion path: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explorer.exe → cmd.exe → conhost.exe → DumpIt.exe / mimikatz.exe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Demonstrates attacker privilege level and execution method (interactive session).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</a:rPr>
              <a:t>Highlights that the attacker executed tools manually rather than via automation or malware.</a:t>
            </a:r>
          </a:p>
        </p:txBody>
      </p:sp>
    </p:spTree>
    <p:extLst>
      <p:ext uri="{BB962C8B-B14F-4D97-AF65-F5344CB8AC3E}">
        <p14:creationId xmlns:p14="http://schemas.microsoft.com/office/powerpoint/2010/main" val="305629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D930-A9B2-8E14-8AC5-EB8F56CB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Attack — DLL Indicators of Credential Theft</a:t>
            </a:r>
            <a:endParaRPr lang="en-CA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4B273D-64DA-5DB7-97A6-BA10E754A3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07" y="1054744"/>
            <a:ext cx="5237683" cy="5803256"/>
          </a:xfrm>
        </p:spPr>
      </p:pic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067C987C-BA07-AAC9-A83B-28FF87A22B5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180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1058</Words>
  <Application>Microsoft Office PowerPoint</Application>
  <PresentationFormat>Widescreen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Memory Forensics Using Volatility 3 — Phase 3 Analysis</vt:lpstr>
      <vt:lpstr>SHA-256 Hash Validation of All Memory Dumps</vt:lpstr>
      <vt:lpstr>Volatility 3 Environment Operational</vt:lpstr>
      <vt:lpstr>Pre-Attack Baseline — Normal Process Listing</vt:lpstr>
      <vt:lpstr>Pre-Attack — Expected Parent/Child Process Hierarchy</vt:lpstr>
      <vt:lpstr>Pre-Attack — Clean DLL &amp; Handle Profiles</vt:lpstr>
      <vt:lpstr>During Attack — Malicious Processes Observed</vt:lpstr>
      <vt:lpstr>During Attack — Process Tree Showing Attack Chain</vt:lpstr>
      <vt:lpstr>During Attack — DLL Indicators of Credential Theft</vt:lpstr>
      <vt:lpstr>During Attack — LSASS Memory Access Identified</vt:lpstr>
      <vt:lpstr>During Attack — Kernel Memory &amp; Disk Volume Interaction</vt:lpstr>
      <vt:lpstr>Post-Attack — Mimikatz Absent, But DumpIt Persists</vt:lpstr>
      <vt:lpstr>Post-Attack — Explorer.exe Still Linked to Attack Artifacts</vt:lpstr>
      <vt:lpstr>Post-Attack — DumpIt’s Kernel Handles Still Active</vt:lpstr>
      <vt:lpstr>PowerPoint Presentation</vt:lpstr>
      <vt:lpstr>Lessons Learned &amp; Reflection</vt:lpstr>
      <vt:lpstr>Final Summary of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Devarshi Bhupeshbhai Mahadevwala</dc:creator>
  <cp:lastModifiedBy>Devarshi Bhupeshbhai Mahadevwala</cp:lastModifiedBy>
  <cp:revision>4</cp:revision>
  <dcterms:created xsi:type="dcterms:W3CDTF">2025-12-04T23:53:37Z</dcterms:created>
  <dcterms:modified xsi:type="dcterms:W3CDTF">2025-12-15T17:37:51Z</dcterms:modified>
</cp:coreProperties>
</file>